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Slab"/>
      <p:regular r:id="rId29"/>
      <p:bold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Montserrat Medium"/>
      <p:regular r:id="rId43"/>
      <p:bold r:id="rId44"/>
      <p:italic r:id="rId45"/>
      <p:boldItalic r:id="rId46"/>
    </p:embeddedFont>
    <p:embeddedFont>
      <p:font typeface="Helvetica Neue"/>
      <p:regular r:id="rId47"/>
      <p:bold r:id="rId48"/>
      <p:italic r:id="rId49"/>
      <p:boldItalic r:id="rId50"/>
    </p:embeddedFont>
    <p:embeddedFont>
      <p:font typeface="Helvetica Neue L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MontserratMedium-bold.fntdata"/><Relationship Id="rId43" Type="http://schemas.openxmlformats.org/officeDocument/2006/relationships/font" Target="fonts/MontserratMedium-regular.fntdata"/><Relationship Id="rId46" Type="http://schemas.openxmlformats.org/officeDocument/2006/relationships/font" Target="fonts/MontserratMedium-boldItalic.fntdata"/><Relationship Id="rId45" Type="http://schemas.openxmlformats.org/officeDocument/2006/relationships/font" Target="fonts/Montserrat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Slab-bold.fntdata"/><Relationship Id="rId33" Type="http://schemas.openxmlformats.org/officeDocument/2006/relationships/font" Target="fonts/RobotoMedium-italic.fntdata"/><Relationship Id="rId32" Type="http://schemas.openxmlformats.org/officeDocument/2006/relationships/font" Target="fonts/RobotoMedium-bold.fntdata"/><Relationship Id="rId35" Type="http://schemas.openxmlformats.org/officeDocument/2006/relationships/font" Target="fonts/Roboto-regular.fntdata"/><Relationship Id="rId34" Type="http://schemas.openxmlformats.org/officeDocument/2006/relationships/font" Target="fonts/RobotoMedium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Montserrat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Slab-regular.fntdata"/><Relationship Id="rId51" Type="http://schemas.openxmlformats.org/officeDocument/2006/relationships/font" Target="fonts/HelveticaNeueLight-regular.fntdata"/><Relationship Id="rId50" Type="http://schemas.openxmlformats.org/officeDocument/2006/relationships/font" Target="fonts/HelveticaNeue-boldItalic.fntdata"/><Relationship Id="rId53" Type="http://schemas.openxmlformats.org/officeDocument/2006/relationships/font" Target="fonts/HelveticaNeueLight-italic.fntdata"/><Relationship Id="rId52" Type="http://schemas.openxmlformats.org/officeDocument/2006/relationships/font" Target="fonts/HelveticaNeue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HelveticaNeueLigh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57ee20e5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57ee20e5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57ee20e581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57ee20e581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7ee20e581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57ee20e581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57ee20e58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57ee20e58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57ee20e58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57ee20e58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57ee20e58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57ee20e58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7ee20e58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7ee20e58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57ee20e58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57ee20e58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57ee20e58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57ee20e58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7ee20e58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57ee20e58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7ee20e581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157ee20e581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57ee20e581_0_2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157ee20e581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7ee20e581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157ee20e581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57ee20e581_2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157ee20e581_2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57ee20e581_2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157ee20e581_2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57ee20e581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57ee20e581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57ee20e581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157ee20e581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57ee20e581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57ee20e581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57ee20e5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57ee20e5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57ee20e58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57ee20e58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57ee20e58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57ee20e58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7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8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" name="Google Shape;106;p28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09" name="Google Shape;10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0" name="Google Shape;11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112" name="Google Shape;11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29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hyperlink" Target="https://www.youtube.com/watch?v=3lp5CmSwrHI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>
            <p:ph type="title"/>
          </p:nvPr>
        </p:nvSpPr>
        <p:spPr>
          <a:xfrm>
            <a:off x="1391375" y="3508450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30"/>
          <p:cNvSpPr txBox="1"/>
          <p:nvPr>
            <p:ph idx="2" type="title"/>
          </p:nvPr>
        </p:nvSpPr>
        <p:spPr>
          <a:xfrm>
            <a:off x="1315176" y="2868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KNN Algorithms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3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6699" y="682175"/>
            <a:ext cx="6309376" cy="390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" name="Google Shape;19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3450" y="1214600"/>
            <a:ext cx="3812500" cy="3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41"/>
          <p:cNvPicPr preferRelativeResize="0"/>
          <p:nvPr/>
        </p:nvPicPr>
        <p:blipFill rotWithShape="1">
          <a:blip r:embed="rId4">
            <a:alphaModFix/>
          </a:blip>
          <a:srcRect b="8316" l="54861" r="18651" t="23567"/>
          <a:stretch/>
        </p:blipFill>
        <p:spPr>
          <a:xfrm>
            <a:off x="2867845" y="1102200"/>
            <a:ext cx="3408307" cy="2939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2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42"/>
          <p:cNvPicPr preferRelativeResize="0"/>
          <p:nvPr/>
        </p:nvPicPr>
        <p:blipFill rotWithShape="1">
          <a:blip r:embed="rId4">
            <a:alphaModFix/>
          </a:blip>
          <a:srcRect b="7862" l="54638" r="18906" t="23048"/>
          <a:stretch/>
        </p:blipFill>
        <p:spPr>
          <a:xfrm>
            <a:off x="2811229" y="1029887"/>
            <a:ext cx="3521534" cy="308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p43"/>
          <p:cNvPicPr preferRelativeResize="0"/>
          <p:nvPr/>
        </p:nvPicPr>
        <p:blipFill rotWithShape="1">
          <a:blip r:embed="rId4">
            <a:alphaModFix/>
          </a:blip>
          <a:srcRect b="8028" l="53941" r="18601" t="23289"/>
          <a:stretch/>
        </p:blipFill>
        <p:spPr>
          <a:xfrm>
            <a:off x="2744512" y="1038945"/>
            <a:ext cx="3654965" cy="30656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43"/>
          <p:cNvCxnSpPr/>
          <p:nvPr/>
        </p:nvCxnSpPr>
        <p:spPr>
          <a:xfrm>
            <a:off x="4535300" y="1810850"/>
            <a:ext cx="0" cy="201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4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" name="Google Shape;221;p44"/>
          <p:cNvPicPr preferRelativeResize="0"/>
          <p:nvPr/>
        </p:nvPicPr>
        <p:blipFill rotWithShape="1">
          <a:blip r:embed="rId4">
            <a:alphaModFix/>
          </a:blip>
          <a:srcRect b="7220" l="54184" r="19117" t="22476"/>
          <a:stretch/>
        </p:blipFill>
        <p:spPr>
          <a:xfrm>
            <a:off x="2795046" y="1002785"/>
            <a:ext cx="3553906" cy="3137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p45"/>
          <p:cNvPicPr preferRelativeResize="0"/>
          <p:nvPr/>
        </p:nvPicPr>
        <p:blipFill rotWithShape="1">
          <a:blip r:embed="rId4">
            <a:alphaModFix/>
          </a:blip>
          <a:srcRect b="7458" l="54391" r="19153" t="23859"/>
          <a:stretch/>
        </p:blipFill>
        <p:spPr>
          <a:xfrm>
            <a:off x="2811237" y="1038941"/>
            <a:ext cx="3521534" cy="3065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6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46"/>
          <p:cNvPicPr preferRelativeResize="0"/>
          <p:nvPr/>
        </p:nvPicPr>
        <p:blipFill rotWithShape="1">
          <a:blip r:embed="rId4">
            <a:alphaModFix/>
          </a:blip>
          <a:srcRect b="7408" l="52733" r="17831" t="21356"/>
          <a:stretch/>
        </p:blipFill>
        <p:spPr>
          <a:xfrm>
            <a:off x="2740750" y="932100"/>
            <a:ext cx="3638030" cy="3301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7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p47"/>
          <p:cNvPicPr preferRelativeResize="0"/>
          <p:nvPr/>
        </p:nvPicPr>
        <p:blipFill rotWithShape="1">
          <a:blip r:embed="rId4">
            <a:alphaModFix/>
          </a:blip>
          <a:srcRect b="7466" l="52937" r="17600" t="22230"/>
          <a:stretch/>
        </p:blipFill>
        <p:spPr>
          <a:xfrm>
            <a:off x="2611100" y="831325"/>
            <a:ext cx="3921797" cy="322269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7"/>
          <p:cNvSpPr txBox="1"/>
          <p:nvPr/>
        </p:nvSpPr>
        <p:spPr>
          <a:xfrm>
            <a:off x="644400" y="4200850"/>
            <a:ext cx="469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https://www.youtube.com/watch?v=3lp5CmSwrHI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8"/>
          <p:cNvSpPr txBox="1"/>
          <p:nvPr/>
        </p:nvSpPr>
        <p:spPr>
          <a:xfrm>
            <a:off x="546450" y="80472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CHOOSING THE BEST K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4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48"/>
          <p:cNvSpPr txBox="1"/>
          <p:nvPr/>
        </p:nvSpPr>
        <p:spPr>
          <a:xfrm>
            <a:off x="693000" y="12525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model depends heavily in the values of K.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 of K has to be provided beforehand.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don’t know beforehand which is the value for which K value we will obtain the best performance.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are forced to try several ones and select the one which gives us the best performance.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Typically, the performance of the model is plotted against the K. The final value is selected as the one for after which there are no significant improvements (Elbow method)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basics of K-NN.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Types of problems covered by K-NN.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Graphical examples.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5" name="Google Shape;125;p31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3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" name="Google Shape;12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1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31"/>
          <p:cNvPicPr preferRelativeResize="0"/>
          <p:nvPr/>
        </p:nvPicPr>
        <p:blipFill rotWithShape="1">
          <a:blip r:embed="rId5">
            <a:alphaModFix/>
          </a:blip>
          <a:srcRect b="14005" l="30632" r="27978" t="28214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9"/>
          <p:cNvSpPr txBox="1"/>
          <p:nvPr/>
        </p:nvSpPr>
        <p:spPr>
          <a:xfrm>
            <a:off x="546450" y="80472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CHOOSING THE BEST K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4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6450" y="1665875"/>
            <a:ext cx="370522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9"/>
          <p:cNvSpPr/>
          <p:nvPr/>
        </p:nvSpPr>
        <p:spPr>
          <a:xfrm>
            <a:off x="3678225" y="3573525"/>
            <a:ext cx="314100" cy="343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3450" y="1214600"/>
            <a:ext cx="3812500" cy="3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BASICS OF THE K-NN METHOD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3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3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method makes the prediction for a new observation, based on 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earest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eighbours.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“distance” between the neighbours can be anyone: Euclidean, Manhattan, Minkowski,..... The optimal one depends on the problem.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 of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has to be provided beforehand.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optimal value for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can be obtained by trial and error. Extreme cases are K=1, K=N (majority vote).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547688"/>
            <a:ext cx="8096250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TYPES OF PROBLEMS COVERED BY K-NN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3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3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method can deal with: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Regression (average value from the neighbours)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Classification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(most frequent value from the neighbours)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optimal value for K can be obtained plotting the error metrics of interest as a function of K.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classification, one has to be careful with the choices of K to avoid ties. In case of ties, distance weights can be introduced. If the tie persist, a random choice between the neighbours can be made. 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028700"/>
            <a:ext cx="809625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36"/>
          <p:cNvSpPr txBox="1"/>
          <p:nvPr/>
        </p:nvSpPr>
        <p:spPr>
          <a:xfrm>
            <a:off x="2912050" y="1370375"/>
            <a:ext cx="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050" y="1631350"/>
            <a:ext cx="2830500" cy="25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6"/>
          <p:cNvSpPr txBox="1"/>
          <p:nvPr/>
        </p:nvSpPr>
        <p:spPr>
          <a:xfrm flipH="1">
            <a:off x="864500" y="2603725"/>
            <a:ext cx="311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make a decision,</a:t>
            </a:r>
            <a:r>
              <a:rPr b="1" lang="en"/>
              <a:t> KNN</a:t>
            </a:r>
            <a:r>
              <a:rPr lang="en"/>
              <a:t> will look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the </a:t>
            </a:r>
            <a:r>
              <a:rPr lang="en" u="sng"/>
              <a:t>K nearest points</a:t>
            </a:r>
            <a:r>
              <a:rPr lang="en"/>
              <a:t>!</a:t>
            </a:r>
            <a:endParaRPr/>
          </a:p>
        </p:txBody>
      </p:sp>
      <p:sp>
        <p:nvSpPr>
          <p:cNvPr id="164" name="Google Shape;164;p36"/>
          <p:cNvSpPr txBox="1"/>
          <p:nvPr/>
        </p:nvSpPr>
        <p:spPr>
          <a:xfrm flipH="1">
            <a:off x="962500" y="877775"/>
            <a:ext cx="2569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K=3 Nearest Neighbors 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36"/>
          <p:cNvSpPr txBox="1"/>
          <p:nvPr/>
        </p:nvSpPr>
        <p:spPr>
          <a:xfrm>
            <a:off x="5866350" y="2922750"/>
            <a:ext cx="1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37"/>
          <p:cNvSpPr txBox="1"/>
          <p:nvPr/>
        </p:nvSpPr>
        <p:spPr>
          <a:xfrm>
            <a:off x="2912050" y="1370375"/>
            <a:ext cx="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900" y="992600"/>
            <a:ext cx="5946449" cy="35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7"/>
          <p:cNvSpPr txBox="1"/>
          <p:nvPr/>
        </p:nvSpPr>
        <p:spPr>
          <a:xfrm flipH="1">
            <a:off x="962500" y="877775"/>
            <a:ext cx="188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KNN Classifier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7"/>
          <p:cNvSpPr txBox="1"/>
          <p:nvPr/>
        </p:nvSpPr>
        <p:spPr>
          <a:xfrm flipH="1">
            <a:off x="768125" y="2775000"/>
            <a:ext cx="198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applied to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problem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sz="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38"/>
          <p:cNvSpPr txBox="1"/>
          <p:nvPr/>
        </p:nvSpPr>
        <p:spPr>
          <a:xfrm>
            <a:off x="2912050" y="1370375"/>
            <a:ext cx="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8"/>
          <p:cNvSpPr txBox="1"/>
          <p:nvPr/>
        </p:nvSpPr>
        <p:spPr>
          <a:xfrm flipH="1">
            <a:off x="962625" y="877775"/>
            <a:ext cx="203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KNN Regressor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8"/>
          <p:cNvSpPr txBox="1"/>
          <p:nvPr/>
        </p:nvSpPr>
        <p:spPr>
          <a:xfrm flipH="1">
            <a:off x="986925" y="2709725"/>
            <a:ext cx="198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applied to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problem</a:t>
            </a:r>
            <a:endParaRPr/>
          </a:p>
        </p:txBody>
      </p:sp>
      <p:pic>
        <p:nvPicPr>
          <p:cNvPr id="183" name="Google Shape;1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3000" y="346750"/>
            <a:ext cx="4462125" cy="44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